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Lst>
  <p:sldIdLst>
    <p:sldId id="265" r:id="rId5"/>
    <p:sldId id="256" r:id="rId6"/>
    <p:sldId id="266" r:id="rId7"/>
    <p:sldId id="257" r:id="rId8"/>
    <p:sldId id="258"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8" d="100"/>
          <a:sy n="78" d="100"/>
        </p:scale>
        <p:origin x="-143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10/04/1441</a:t>
            </a:fld>
            <a:endParaRPr lang="ar-S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S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B8ABB09-4A1D-463E-8065-109CC2B7EFAA}" type="datetimeFigureOut">
              <a:rPr lang="ar-SA" smtClean="0"/>
              <a:t>10/04/1441</a:t>
            </a:fld>
            <a:endParaRPr lang="ar-SA"/>
          </a:p>
        </p:txBody>
      </p:sp>
      <p:sp>
        <p:nvSpPr>
          <p:cNvPr id="9" name="Slide Number Placeholder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Footer Placeholder 9"/>
          <p:cNvSpPr>
            <a:spLocks noGrp="1"/>
          </p:cNvSpPr>
          <p:nvPr>
            <p:ph type="ftr" sz="quarter" idx="16"/>
          </p:nvPr>
        </p:nvSpPr>
        <p:spPr/>
        <p:txBody>
          <a:bodyPr rtlCol="0"/>
          <a:lstStyle/>
          <a:p>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S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10/04/1441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B8ABB09-4A1D-463E-8065-109CC2B7EFAA}" type="datetimeFigureOut">
              <a:rPr lang="ar-SA" smtClean="0"/>
              <a:t>10/04/1441</a:t>
            </a:fld>
            <a:endParaRPr lang="ar-SA"/>
          </a:p>
        </p:txBody>
      </p:sp>
      <p:sp>
        <p:nvSpPr>
          <p:cNvPr id="7" name="Slide Number Placeholder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Footer Placeholder 7"/>
          <p:cNvSpPr>
            <a:spLocks noGrp="1"/>
          </p:cNvSpPr>
          <p:nvPr>
            <p:ph type="ftr" sz="quarter" idx="12"/>
          </p:nvPr>
        </p:nvSpPr>
        <p:spPr/>
        <p:txBody>
          <a:bodyPr rtlCol="0"/>
          <a:lstStyle/>
          <a:p>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10/04/1441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B8ABB09-4A1D-463E-8065-109CC2B7EFAA}" type="datetimeFigureOut">
              <a:rPr lang="ar-SA" smtClean="0"/>
              <a:t>10/04/1441</a:t>
            </a:fld>
            <a:endParaRPr lang="ar-SA"/>
          </a:p>
        </p:txBody>
      </p:sp>
      <p:sp>
        <p:nvSpPr>
          <p:cNvPr id="22" name="Slide Number Placeholder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Footer Placeholder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B8ABB09-4A1D-463E-8065-109CC2B7EFAA}" type="datetimeFigureOut">
              <a:rPr lang="ar-SA" smtClean="0"/>
              <a:t>10/04/1441</a:t>
            </a:fld>
            <a:endParaRPr lang="ar-SA"/>
          </a:p>
        </p:txBody>
      </p:sp>
      <p:sp>
        <p:nvSpPr>
          <p:cNvPr id="18" name="Slide Number Placeholder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Footer Placeholder 20"/>
          <p:cNvSpPr>
            <a:spLocks noGrp="1"/>
          </p:cNvSpPr>
          <p:nvPr>
            <p:ph type="ftr" sz="quarter" idx="12"/>
          </p:nvPr>
        </p:nvSpPr>
        <p:spPr/>
        <p:txBody>
          <a:bodyPr rtlCol="0"/>
          <a:lstStyle/>
          <a:p>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10/04/1441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10/04/1441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10/04/1441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B34F065-1154-456A-91E3-76DE8E75E17B}" type="slidenum">
              <a:rPr lang="ar-SA" smtClean="0"/>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10/04/1441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10/04/1441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10/04/1441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B34F065-1154-456A-91E3-76DE8E75E17B}" type="slidenum">
              <a:rPr lang="ar-SA" smtClean="0"/>
              <a:t>‹#›</a:t>
            </a:fld>
            <a:endParaRPr lang="ar-S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10/04/1441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10/04/1441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10/04/1441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10/04/1441</a:t>
            </a:fld>
            <a:endParaRPr lang="ar-S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B8ABB09-4A1D-463E-8065-109CC2B7EFAA}" type="datetimeFigureOut">
              <a:rPr lang="ar-SA" smtClean="0"/>
              <a:t>10/04/1441</a:t>
            </a:fld>
            <a:endParaRPr lang="ar-S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S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B8ABB09-4A1D-463E-8065-109CC2B7EFAA}" type="datetimeFigureOut">
              <a:rPr lang="ar-SA" smtClean="0"/>
              <a:t>10/04/1441</a:t>
            </a:fld>
            <a:endParaRPr lang="ar-S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S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8208912" cy="2354491"/>
          </a:xfrm>
          <a:prstGeom prst="rect">
            <a:avLst/>
          </a:prstGeom>
          <a:noFill/>
        </p:spPr>
        <p:txBody>
          <a:bodyPr wrap="square" rtlCol="0">
            <a:spAutoFit/>
          </a:bodyPr>
          <a:lstStyle/>
          <a:p>
            <a:pPr algn="ctr"/>
            <a:endParaRPr lang="ar-IQ" sz="2800" b="1" dirty="0" smtClean="0">
              <a:cs typeface="+mj-cs"/>
            </a:endParaRPr>
          </a:p>
          <a:p>
            <a:pPr algn="ctr"/>
            <a:r>
              <a:rPr lang="ar-IQ" sz="4000" b="1" dirty="0" smtClean="0">
                <a:cs typeface="+mj-cs"/>
              </a:rPr>
              <a:t>التغذية وعلاقتها بالأمراض</a:t>
            </a:r>
            <a:endParaRPr lang="ar-IQ" sz="4000" b="1" dirty="0">
              <a:cs typeface="+mj-cs"/>
            </a:endParaRPr>
          </a:p>
          <a:p>
            <a:pPr algn="ctr"/>
            <a:endParaRPr lang="ar-IQ" sz="2800" b="1" dirty="0">
              <a:cs typeface="+mj-cs"/>
            </a:endParaRPr>
          </a:p>
          <a:p>
            <a:pPr algn="ctr"/>
            <a:r>
              <a:rPr lang="ar-IQ" sz="3300" b="1" dirty="0" smtClean="0"/>
              <a:t>(أمراض الأسماك الناجمة عن النقص الغذائـــــي)</a:t>
            </a:r>
            <a:endParaRPr lang="en-US" sz="3300" b="1" dirty="0" smtClean="0"/>
          </a:p>
          <a:p>
            <a:endParaRPr lang="en-US" dirty="0"/>
          </a:p>
        </p:txBody>
      </p:sp>
      <p:sp>
        <p:nvSpPr>
          <p:cNvPr id="3" name="TextBox 2"/>
          <p:cNvSpPr txBox="1"/>
          <p:nvPr/>
        </p:nvSpPr>
        <p:spPr>
          <a:xfrm>
            <a:off x="323528" y="3356992"/>
            <a:ext cx="8208912" cy="1785104"/>
          </a:xfrm>
          <a:prstGeom prst="rect">
            <a:avLst/>
          </a:prstGeom>
          <a:solidFill>
            <a:schemeClr val="accent1">
              <a:lumMod val="20000"/>
              <a:lumOff val="80000"/>
            </a:schemeClr>
          </a:solidFill>
        </p:spPr>
        <p:txBody>
          <a:bodyPr wrap="square" rtlCol="0">
            <a:spAutoFit/>
          </a:bodyPr>
          <a:lstStyle/>
          <a:p>
            <a:pPr algn="ctr"/>
            <a:endParaRPr lang="ar-IQ" sz="2800" b="1" dirty="0" smtClean="0">
              <a:cs typeface="+mj-cs"/>
            </a:endParaRPr>
          </a:p>
          <a:p>
            <a:pPr algn="ctr"/>
            <a:r>
              <a:rPr lang="ar-IQ" sz="3200" b="1" dirty="0" smtClean="0">
                <a:cs typeface="+mj-cs"/>
              </a:rPr>
              <a:t>الاستاذ الدكتورة خالدة سالم النعيم</a:t>
            </a:r>
          </a:p>
          <a:p>
            <a:pPr algn="ctr"/>
            <a:r>
              <a:rPr lang="ar-IQ" sz="3200" b="1" dirty="0" smtClean="0">
                <a:cs typeface="+mj-cs"/>
              </a:rPr>
              <a:t>كلية الزراعة- جامعة البصرة</a:t>
            </a:r>
            <a:endParaRPr lang="en-US" sz="2800" b="1" dirty="0" smtClean="0"/>
          </a:p>
          <a:p>
            <a:endParaRPr lang="en-US" dirty="0"/>
          </a:p>
        </p:txBody>
      </p:sp>
    </p:spTree>
    <p:extLst>
      <p:ext uri="{BB962C8B-B14F-4D97-AF65-F5344CB8AC3E}">
        <p14:creationId xmlns:p14="http://schemas.microsoft.com/office/powerpoint/2010/main" val="248115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51520" y="872836"/>
            <a:ext cx="8603672" cy="3170099"/>
          </a:xfrm>
          <a:prstGeom prst="rect">
            <a:avLst/>
          </a:prstGeom>
          <a:solidFill>
            <a:schemeClr val="accent1">
              <a:lumMod val="20000"/>
              <a:lumOff val="80000"/>
            </a:schemeClr>
          </a:solidFill>
          <a:scene3d>
            <a:camera prst="orthographicFront"/>
            <a:lightRig rig="threePt" dir="t"/>
          </a:scene3d>
          <a:sp3d>
            <a:bevelT/>
          </a:sp3d>
        </p:spPr>
        <p:txBody>
          <a:bodyPr wrap="square" rtlCol="0">
            <a:spAutoFit/>
          </a:bodyPr>
          <a:lstStyle/>
          <a:p>
            <a:pPr algn="just"/>
            <a:r>
              <a:rPr lang="ar-IQ" sz="4000" b="1" dirty="0" smtClean="0"/>
              <a:t>تظهر</a:t>
            </a:r>
            <a:r>
              <a:rPr lang="ar-IQ" sz="4000" dirty="0" smtClean="0"/>
              <a:t> </a:t>
            </a:r>
            <a:r>
              <a:rPr lang="ar-IQ" sz="4000" b="1" dirty="0" smtClean="0"/>
              <a:t>أعراض أمراض النقص الغذائي على أسماك التربية أكثر من أسماك المياه الطبيعية. تتوفر في المياه الطبيعية كل الموارد الغذائية للأسماك، بعكس أسماك التربية التي تعتمد على العلائق المصنعة وما توفره الأحواض من مصادر محدودة للغذاء.</a:t>
            </a:r>
            <a:endParaRPr lang="en-US" sz="4000" b="1" dirty="0"/>
          </a:p>
        </p:txBody>
      </p:sp>
    </p:spTree>
    <p:extLst>
      <p:ext uri="{BB962C8B-B14F-4D97-AF65-F5344CB8AC3E}">
        <p14:creationId xmlns:p14="http://schemas.microsoft.com/office/powerpoint/2010/main" val="13872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107504" y="476672"/>
            <a:ext cx="8805658" cy="4293483"/>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r>
              <a:rPr lang="ar-IQ" sz="3300" b="1" dirty="0" smtClean="0"/>
              <a:t>أمراض نقص الفيتامينات </a:t>
            </a:r>
            <a:r>
              <a:rPr lang="en-US" sz="3300" b="1" dirty="0" err="1" smtClean="0"/>
              <a:t>Avitaminoses</a:t>
            </a:r>
            <a:r>
              <a:rPr lang="ar-IQ" sz="3300" b="1" dirty="0" smtClean="0"/>
              <a:t>:</a:t>
            </a:r>
          </a:p>
          <a:p>
            <a:r>
              <a:rPr lang="ar-IQ" sz="2400" b="1" dirty="0" smtClean="0"/>
              <a:t>1- نقص فيتامين </a:t>
            </a:r>
            <a:r>
              <a:rPr lang="en-US" sz="2400" b="1" dirty="0" smtClean="0"/>
              <a:t>A</a:t>
            </a:r>
            <a:r>
              <a:rPr lang="ar-IQ" sz="2400" b="1" dirty="0" smtClean="0"/>
              <a:t> يؤدي الى تنكس الدهون في الكبد وتنخر خلاياه بسبب عرقلة </a:t>
            </a:r>
          </a:p>
          <a:p>
            <a:r>
              <a:rPr lang="ar-IQ" sz="2400" b="1" dirty="0"/>
              <a:t> </a:t>
            </a:r>
            <a:r>
              <a:rPr lang="ar-IQ" sz="2400" b="1" dirty="0" smtClean="0"/>
              <a:t>   أيض البروتين.</a:t>
            </a:r>
          </a:p>
          <a:p>
            <a:r>
              <a:rPr lang="ar-IQ" sz="2400" b="1" dirty="0" smtClean="0"/>
              <a:t>2- نقص فيتامينات </a:t>
            </a:r>
            <a:r>
              <a:rPr lang="en-US" sz="2400" b="1" dirty="0" smtClean="0"/>
              <a:t>B</a:t>
            </a:r>
            <a:r>
              <a:rPr lang="ar-IQ" sz="2400" b="1" dirty="0" smtClean="0"/>
              <a:t> يؤدي الى فقر دم وتنكس في الحبل الشوكي والأعصاب</a:t>
            </a:r>
          </a:p>
          <a:p>
            <a:r>
              <a:rPr lang="ar-IQ" sz="2400" b="1" dirty="0"/>
              <a:t> </a:t>
            </a:r>
            <a:r>
              <a:rPr lang="ar-IQ" sz="2400" b="1" dirty="0" smtClean="0"/>
              <a:t>   وضعف النمو.</a:t>
            </a:r>
          </a:p>
          <a:p>
            <a:r>
              <a:rPr lang="ar-IQ" sz="2400" b="1" dirty="0" smtClean="0"/>
              <a:t>3- نقص فيتامين </a:t>
            </a:r>
            <a:r>
              <a:rPr lang="en-US" sz="2400" b="1" dirty="0" smtClean="0"/>
              <a:t>C</a:t>
            </a:r>
            <a:r>
              <a:rPr lang="ar-IQ" sz="2400" b="1" dirty="0" smtClean="0"/>
              <a:t> يؤدي الى اختفاء لون الأسماك وضعف وتآكل الزعانف</a:t>
            </a:r>
          </a:p>
          <a:p>
            <a:r>
              <a:rPr lang="ar-IQ" sz="2400" b="1" dirty="0"/>
              <a:t> </a:t>
            </a:r>
            <a:r>
              <a:rPr lang="ar-IQ" sz="2400" b="1" dirty="0" smtClean="0"/>
              <a:t>   وتشوهات العمود الفقري وتشوه الغلاصم وضعف المناعة للأمراض.</a:t>
            </a:r>
          </a:p>
          <a:p>
            <a:r>
              <a:rPr lang="ar-IQ" sz="2400" b="1" dirty="0" smtClean="0"/>
              <a:t>4- نقص فيتامين </a:t>
            </a:r>
            <a:r>
              <a:rPr lang="en-US" sz="2400" b="1" dirty="0" smtClean="0"/>
              <a:t>D</a:t>
            </a:r>
            <a:r>
              <a:rPr lang="ar-IQ" sz="2400" b="1" dirty="0" smtClean="0"/>
              <a:t> يؤدي الى تشوهات العظام وضعف نموها، ضعف وضعف نمو </a:t>
            </a:r>
          </a:p>
          <a:p>
            <a:r>
              <a:rPr lang="ar-IQ" sz="2400" b="1" dirty="0"/>
              <a:t> </a:t>
            </a:r>
            <a:r>
              <a:rPr lang="ar-IQ" sz="2400" b="1" dirty="0" smtClean="0"/>
              <a:t>   العضلات.</a:t>
            </a:r>
          </a:p>
          <a:p>
            <a:r>
              <a:rPr lang="ar-IQ" sz="2400" b="1" dirty="0" smtClean="0"/>
              <a:t>5- نقص فيتامين </a:t>
            </a:r>
            <a:r>
              <a:rPr lang="en-US" sz="2400" b="1" dirty="0" smtClean="0"/>
              <a:t> E</a:t>
            </a:r>
            <a:r>
              <a:rPr lang="ar-IQ" sz="2400" b="1" dirty="0" smtClean="0"/>
              <a:t> يؤدي الى عدم نمو أجنة الأسماك، وفقر دم وتأخر النضج</a:t>
            </a:r>
          </a:p>
          <a:p>
            <a:r>
              <a:rPr lang="ar-IQ" sz="2400" b="1" dirty="0"/>
              <a:t> </a:t>
            </a:r>
            <a:r>
              <a:rPr lang="ar-IQ" sz="2400" b="1" dirty="0" smtClean="0"/>
              <a:t>   الجنسي والعقم.  </a:t>
            </a:r>
            <a:endParaRPr lang="en-US" sz="2400" b="1" dirty="0"/>
          </a:p>
        </p:txBody>
      </p:sp>
    </p:spTree>
    <p:extLst>
      <p:ext uri="{BB962C8B-B14F-4D97-AF65-F5344CB8AC3E}">
        <p14:creationId xmlns:p14="http://schemas.microsoft.com/office/powerpoint/2010/main" val="33394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0648"/>
            <a:ext cx="383259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355697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16" y="3110899"/>
            <a:ext cx="1838637" cy="33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110899"/>
            <a:ext cx="1760221" cy="339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3088874"/>
            <a:ext cx="4407813" cy="314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2887337" y="6237312"/>
            <a:ext cx="3669594" cy="461665"/>
          </a:xfrm>
          <a:prstGeom prst="rect">
            <a:avLst/>
          </a:prstGeom>
          <a:solidFill>
            <a:schemeClr val="accent6">
              <a:lumMod val="40000"/>
              <a:lumOff val="60000"/>
            </a:schemeClr>
          </a:solidFill>
        </p:spPr>
        <p:txBody>
          <a:bodyPr wrap="none" rtlCol="0">
            <a:spAutoFit/>
          </a:bodyPr>
          <a:lstStyle/>
          <a:p>
            <a:r>
              <a:rPr lang="ar-IQ" sz="2400" b="1" dirty="0" smtClean="0"/>
              <a:t>تشوهات ناجمة عن نقص فيتامينات</a:t>
            </a:r>
            <a:endParaRPr lang="en-US" sz="2400" b="1" dirty="0"/>
          </a:p>
        </p:txBody>
      </p:sp>
    </p:spTree>
    <p:extLst>
      <p:ext uri="{BB962C8B-B14F-4D97-AF65-F5344CB8AC3E}">
        <p14:creationId xmlns:p14="http://schemas.microsoft.com/office/powerpoint/2010/main" val="20610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2000"/>
                                        <p:tgtEl>
                                          <p:spTgt spid="1027"/>
                                        </p:tgtEl>
                                      </p:cBhvr>
                                    </p:animEffect>
                                    <p:anim calcmode="lin" valueType="num">
                                      <p:cBhvr>
                                        <p:cTn id="15" dur="2000" fill="hold"/>
                                        <p:tgtEl>
                                          <p:spTgt spid="1027"/>
                                        </p:tgtEl>
                                        <p:attrNameLst>
                                          <p:attrName>ppt_w</p:attrName>
                                        </p:attrNameLst>
                                      </p:cBhvr>
                                      <p:tavLst>
                                        <p:tav tm="0" fmla="#ppt_w*sin(2.5*pi*$)">
                                          <p:val>
                                            <p:fltVal val="0"/>
                                          </p:val>
                                        </p:tav>
                                        <p:tav tm="100000">
                                          <p:val>
                                            <p:fltVal val="1"/>
                                          </p:val>
                                        </p:tav>
                                      </p:tavLst>
                                    </p:anim>
                                    <p:anim calcmode="lin" valueType="num">
                                      <p:cBhvr>
                                        <p:cTn id="16"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2000"/>
                                        <p:tgtEl>
                                          <p:spTgt spid="1031"/>
                                        </p:tgtEl>
                                      </p:cBhvr>
                                    </p:animEffect>
                                    <p:anim calcmode="lin" valueType="num">
                                      <p:cBhvr>
                                        <p:cTn id="22" dur="2000" fill="hold"/>
                                        <p:tgtEl>
                                          <p:spTgt spid="1031"/>
                                        </p:tgtEl>
                                        <p:attrNameLst>
                                          <p:attrName>ppt_w</p:attrName>
                                        </p:attrNameLst>
                                      </p:cBhvr>
                                      <p:tavLst>
                                        <p:tav tm="0" fmla="#ppt_w*sin(2.5*pi*$)">
                                          <p:val>
                                            <p:fltVal val="0"/>
                                          </p:val>
                                        </p:tav>
                                        <p:tav tm="100000">
                                          <p:val>
                                            <p:fltVal val="1"/>
                                          </p:val>
                                        </p:tav>
                                      </p:tavLst>
                                    </p:anim>
                                    <p:anim calcmode="lin" valueType="num">
                                      <p:cBhvr>
                                        <p:cTn id="23" dur="2000" fill="hold"/>
                                        <p:tgtEl>
                                          <p:spTgt spid="103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heel(1)">
                                      <p:cBhvr>
                                        <p:cTn id="28" dur="2000"/>
                                        <p:tgtEl>
                                          <p:spTgt spid="10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3" y="316974"/>
            <a:ext cx="8576560" cy="1815882"/>
          </a:xfrm>
          <a:prstGeom prst="rect">
            <a:avLst/>
          </a:prstGeom>
          <a:solidFill>
            <a:schemeClr val="accent6">
              <a:lumMod val="60000"/>
              <a:lumOff val="40000"/>
            </a:schemeClr>
          </a:solidFill>
        </p:spPr>
        <p:txBody>
          <a:bodyPr wrap="square" rtlCol="0">
            <a:spAutoFit/>
          </a:bodyPr>
          <a:lstStyle/>
          <a:p>
            <a:r>
              <a:rPr lang="ar-IQ" sz="2800" b="1" dirty="0" smtClean="0"/>
              <a:t>6- نقص فيتامين </a:t>
            </a:r>
            <a:r>
              <a:rPr lang="en-US" sz="2800" b="1" dirty="0" smtClean="0"/>
              <a:t>H</a:t>
            </a:r>
            <a:r>
              <a:rPr lang="ar-IQ" sz="2800" b="1" dirty="0" smtClean="0"/>
              <a:t> يؤدي الى خلل في إفراز المادة المخاطية على جلد الأسماك وتغير</a:t>
            </a:r>
          </a:p>
          <a:p>
            <a:r>
              <a:rPr lang="ar-IQ" sz="2800" b="1" dirty="0"/>
              <a:t> </a:t>
            </a:r>
            <a:r>
              <a:rPr lang="ar-IQ" sz="2800" b="1" dirty="0" smtClean="0"/>
              <a:t>   لونها، لذلك تبدو الأسماك مبقعة.</a:t>
            </a:r>
          </a:p>
          <a:p>
            <a:r>
              <a:rPr lang="ar-IQ" sz="2800" b="1" dirty="0" smtClean="0"/>
              <a:t>7- نقص فيتامين </a:t>
            </a:r>
            <a:r>
              <a:rPr lang="en-US" sz="2800" b="1" dirty="0" smtClean="0"/>
              <a:t>M</a:t>
            </a:r>
            <a:r>
              <a:rPr lang="ar-IQ" sz="2800" b="1" dirty="0" smtClean="0"/>
              <a:t> المسمى </a:t>
            </a:r>
            <a:r>
              <a:rPr lang="en-US" sz="2800" b="1" dirty="0" smtClean="0"/>
              <a:t>folic acid</a:t>
            </a:r>
            <a:r>
              <a:rPr lang="ar-IQ" sz="2800" b="1" dirty="0" smtClean="0"/>
              <a:t> يؤدي الى فقر الدم.</a:t>
            </a:r>
            <a:endParaRPr lang="en-US"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451831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996952"/>
            <a:ext cx="3473498" cy="347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46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2000"/>
                                        <p:tgtEl>
                                          <p:spTgt spid="2051"/>
                                        </p:tgtEl>
                                      </p:cBhvr>
                                    </p:animEffect>
                                    <p:anim calcmode="lin" valueType="num">
                                      <p:cBhvr>
                                        <p:cTn id="15" dur="2000" fill="hold"/>
                                        <p:tgtEl>
                                          <p:spTgt spid="2051"/>
                                        </p:tgtEl>
                                        <p:attrNameLst>
                                          <p:attrName>ppt_w</p:attrName>
                                        </p:attrNameLst>
                                      </p:cBhvr>
                                      <p:tavLst>
                                        <p:tav tm="0" fmla="#ppt_w*sin(2.5*pi*$)">
                                          <p:val>
                                            <p:fltVal val="0"/>
                                          </p:val>
                                        </p:tav>
                                        <p:tav tm="100000">
                                          <p:val>
                                            <p:fltVal val="1"/>
                                          </p:val>
                                        </p:tav>
                                      </p:tavLst>
                                    </p:anim>
                                    <p:anim calcmode="lin" valueType="num">
                                      <p:cBhvr>
                                        <p:cTn id="16" dur="2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anim calcmode="lin" valueType="num">
                                      <p:cBhvr>
                                        <p:cTn id="22" dur="2000" fill="hold"/>
                                        <p:tgtEl>
                                          <p:spTgt spid="2050"/>
                                        </p:tgtEl>
                                        <p:attrNameLst>
                                          <p:attrName>ppt_w</p:attrName>
                                        </p:attrNameLst>
                                      </p:cBhvr>
                                      <p:tavLst>
                                        <p:tav tm="0" fmla="#ppt_w*sin(2.5*pi*$)">
                                          <p:val>
                                            <p:fltVal val="0"/>
                                          </p:val>
                                        </p:tav>
                                        <p:tav tm="100000">
                                          <p:val>
                                            <p:fltVal val="1"/>
                                          </p:val>
                                        </p:tav>
                                      </p:tavLst>
                                    </p:anim>
                                    <p:anim calcmode="lin" valueType="num">
                                      <p:cBhvr>
                                        <p:cTn id="23"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197</Words>
  <Application>Microsoft Office PowerPoint</Application>
  <PresentationFormat>On-screen Show (4:3)</PresentationFormat>
  <Paragraphs>23</Paragraphs>
  <Slides>5</Slides>
  <Notes>0</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سمة Office</vt:lpstr>
      <vt:lpstr>Oriel</vt:lpstr>
      <vt:lpstr>Angles</vt:lpstr>
      <vt:lpstr>1_Angles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dr.najem</dc:creator>
  <cp:lastModifiedBy>DR.Ahmed Saker</cp:lastModifiedBy>
  <cp:revision>51</cp:revision>
  <dcterms:created xsi:type="dcterms:W3CDTF">2015-12-18T16:23:15Z</dcterms:created>
  <dcterms:modified xsi:type="dcterms:W3CDTF">2019-12-07T08:16:31Z</dcterms:modified>
</cp:coreProperties>
</file>